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0"/>
  </p:notesMasterIdLst>
  <p:sldIdLst>
    <p:sldId id="260" r:id="rId2"/>
    <p:sldId id="256" r:id="rId3"/>
    <p:sldId id="258" r:id="rId4"/>
    <p:sldId id="257" r:id="rId5"/>
    <p:sldId id="285" r:id="rId6"/>
    <p:sldId id="262" r:id="rId7"/>
    <p:sldId id="287" r:id="rId8"/>
    <p:sldId id="264" r:id="rId9"/>
  </p:sldIdLst>
  <p:sldSz cx="9144000" cy="5143500" type="screen16x9"/>
  <p:notesSz cx="6858000" cy="9144000"/>
  <p:embeddedFontLst>
    <p:embeddedFont>
      <p:font typeface="DM Serif Display" panose="020B0604020202020204" charset="0"/>
      <p:regular r:id="rId11"/>
      <p:italic r:id="rId12"/>
    </p:embeddedFont>
    <p:embeddedFont>
      <p:font typeface="Fira Sans Extra Condensed Medium" panose="020B0604020202020204" charset="0"/>
      <p:regular r:id="rId13"/>
      <p:bold r:id="rId14"/>
      <p:italic r:id="rId15"/>
      <p:boldItalic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  <p:embeddedFont>
      <p:font typeface="Open Sans Light" panose="020B0306030504020204" pitchFamily="34" charset="0"/>
      <p:regular r:id="rId21"/>
      <p:bold r:id="rId22"/>
      <p:italic r:id="rId23"/>
      <p:boldItalic r:id="rId24"/>
    </p:embeddedFont>
    <p:embeddedFont>
      <p:font typeface="Segoe UI Light" panose="020B0502040204020203" pitchFamily="34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76" autoAdjust="0"/>
    <p:restoredTop sz="94660"/>
  </p:normalViewPr>
  <p:slideViewPr>
    <p:cSldViewPr snapToGrid="0">
      <p:cViewPr varScale="1">
        <p:scale>
          <a:sx n="92" d="100"/>
          <a:sy n="92" d="100"/>
        </p:scale>
        <p:origin x="9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61E9D3-CA3D-4B13-B852-58C21B4C632B}" type="doc">
      <dgm:prSet loTypeId="urn:microsoft.com/office/officeart/2005/8/layout/cycle8" loCatId="cycle" qsTypeId="urn:microsoft.com/office/officeart/2005/8/quickstyle/simple5" qsCatId="simple" csTypeId="urn:microsoft.com/office/officeart/2005/8/colors/colorful4" csCatId="colorful" phldr="1"/>
      <dgm:spPr/>
    </dgm:pt>
    <dgm:pt modelId="{750D9EBB-2221-42D8-BE88-8EC9B09D624E}">
      <dgm:prSet phldrT="[Text]"/>
      <dgm:spPr/>
      <dgm:t>
        <a:bodyPr/>
        <a:lstStyle/>
        <a:p>
          <a:r>
            <a:rPr lang="en-US" dirty="0">
              <a:solidFill>
                <a:schemeClr val="bg1">
                  <a:lumMod val="10000"/>
                </a:schemeClr>
              </a:solidFill>
              <a:latin typeface="DM Serif Display" panose="020B0604020202020204" charset="0"/>
            </a:rPr>
            <a:t>Retail Corporations</a:t>
          </a:r>
        </a:p>
        <a:p>
          <a:r>
            <a:rPr lang="en-US" dirty="0">
              <a:solidFill>
                <a:schemeClr val="bg1">
                  <a:lumMod val="10000"/>
                </a:schemeClr>
              </a:solidFill>
              <a:latin typeface="DM Serif Display" panose="020B0604020202020204" charset="0"/>
            </a:rPr>
            <a:t>e.g. Walmart</a:t>
          </a:r>
          <a:endParaRPr lang="en-IN" dirty="0">
            <a:solidFill>
              <a:schemeClr val="bg1">
                <a:lumMod val="10000"/>
              </a:schemeClr>
            </a:solidFill>
            <a:latin typeface="DM Serif Display" panose="020B0604020202020204" charset="0"/>
          </a:endParaRPr>
        </a:p>
      </dgm:t>
    </dgm:pt>
    <dgm:pt modelId="{8DDB3E99-3A4B-4E7E-9FB5-95D184846E0B}" type="parTrans" cxnId="{DC718C6C-D9AD-426A-9DD4-A2F21CE31895}">
      <dgm:prSet/>
      <dgm:spPr/>
      <dgm:t>
        <a:bodyPr/>
        <a:lstStyle/>
        <a:p>
          <a:endParaRPr lang="en-IN"/>
        </a:p>
      </dgm:t>
    </dgm:pt>
    <dgm:pt modelId="{E311DB46-0747-41D0-A394-D5B2E36B70C4}" type="sibTrans" cxnId="{DC718C6C-D9AD-426A-9DD4-A2F21CE31895}">
      <dgm:prSet/>
      <dgm:spPr/>
      <dgm:t>
        <a:bodyPr/>
        <a:lstStyle/>
        <a:p>
          <a:endParaRPr lang="en-IN"/>
        </a:p>
      </dgm:t>
    </dgm:pt>
    <dgm:pt modelId="{C53ADAF6-11A1-4FFB-B065-2099FA6422F5}">
      <dgm:prSet phldrT="[Text]"/>
      <dgm:spPr/>
      <dgm:t>
        <a:bodyPr/>
        <a:lstStyle/>
        <a:p>
          <a:r>
            <a:rPr lang="en-US" dirty="0">
              <a:solidFill>
                <a:schemeClr val="bg1">
                  <a:lumMod val="10000"/>
                </a:schemeClr>
              </a:solidFill>
              <a:latin typeface="DM Serif Display" panose="020B0604020202020204" charset="0"/>
            </a:rPr>
            <a:t>Customers</a:t>
          </a:r>
          <a:endParaRPr lang="en-IN" dirty="0">
            <a:solidFill>
              <a:schemeClr val="bg1">
                <a:lumMod val="10000"/>
              </a:schemeClr>
            </a:solidFill>
            <a:latin typeface="DM Serif Display" panose="020B0604020202020204" charset="0"/>
          </a:endParaRPr>
        </a:p>
      </dgm:t>
    </dgm:pt>
    <dgm:pt modelId="{3F89D8C8-8685-4257-8CFE-6A744B97A0E9}" type="parTrans" cxnId="{07E8075B-39BA-41D6-95CE-7DA844A3B5BD}">
      <dgm:prSet/>
      <dgm:spPr/>
      <dgm:t>
        <a:bodyPr/>
        <a:lstStyle/>
        <a:p>
          <a:endParaRPr lang="en-IN"/>
        </a:p>
      </dgm:t>
    </dgm:pt>
    <dgm:pt modelId="{DBBDA533-DC27-45DE-9C42-ADE8837F32D3}" type="sibTrans" cxnId="{07E8075B-39BA-41D6-95CE-7DA844A3B5BD}">
      <dgm:prSet/>
      <dgm:spPr/>
      <dgm:t>
        <a:bodyPr/>
        <a:lstStyle/>
        <a:p>
          <a:endParaRPr lang="en-IN"/>
        </a:p>
      </dgm:t>
    </dgm:pt>
    <dgm:pt modelId="{40D13B9B-B3DB-4E40-97C6-1AE51A89E5CD}">
      <dgm:prSet phldrT="[Text]"/>
      <dgm:spPr/>
      <dgm:t>
        <a:bodyPr/>
        <a:lstStyle/>
        <a:p>
          <a:r>
            <a:rPr lang="en-US" dirty="0">
              <a:solidFill>
                <a:schemeClr val="bg1">
                  <a:lumMod val="10000"/>
                </a:schemeClr>
              </a:solidFill>
              <a:latin typeface="DM Serif Display" panose="020B0604020202020204" charset="0"/>
            </a:rPr>
            <a:t>American Express</a:t>
          </a:r>
          <a:endParaRPr lang="en-IN" dirty="0">
            <a:solidFill>
              <a:schemeClr val="bg1">
                <a:lumMod val="10000"/>
              </a:schemeClr>
            </a:solidFill>
            <a:latin typeface="DM Serif Display" panose="020B0604020202020204" charset="0"/>
          </a:endParaRPr>
        </a:p>
      </dgm:t>
    </dgm:pt>
    <dgm:pt modelId="{6AB3CBAF-1E32-49DC-AC47-1CC0ADC5B54A}" type="parTrans" cxnId="{EF530938-28D8-4A36-A794-F2FDA2366F37}">
      <dgm:prSet/>
      <dgm:spPr/>
      <dgm:t>
        <a:bodyPr/>
        <a:lstStyle/>
        <a:p>
          <a:endParaRPr lang="en-IN"/>
        </a:p>
      </dgm:t>
    </dgm:pt>
    <dgm:pt modelId="{BAC3E52F-FAA6-49E7-B3DB-17D1287DB538}" type="sibTrans" cxnId="{EF530938-28D8-4A36-A794-F2FDA2366F37}">
      <dgm:prSet/>
      <dgm:spPr/>
      <dgm:t>
        <a:bodyPr/>
        <a:lstStyle/>
        <a:p>
          <a:endParaRPr lang="en-IN"/>
        </a:p>
      </dgm:t>
    </dgm:pt>
    <dgm:pt modelId="{F3B636E2-C01B-476E-98BA-3ED55692C3A2}" type="pres">
      <dgm:prSet presAssocID="{D861E9D3-CA3D-4B13-B852-58C21B4C632B}" presName="compositeShape" presStyleCnt="0">
        <dgm:presLayoutVars>
          <dgm:chMax val="7"/>
          <dgm:dir/>
          <dgm:resizeHandles val="exact"/>
        </dgm:presLayoutVars>
      </dgm:prSet>
      <dgm:spPr/>
    </dgm:pt>
    <dgm:pt modelId="{D2F998D5-FC79-4D5D-8186-EC21EACF29E8}" type="pres">
      <dgm:prSet presAssocID="{D861E9D3-CA3D-4B13-B852-58C21B4C632B}" presName="wedge1" presStyleLbl="node1" presStyleIdx="0" presStyleCnt="3"/>
      <dgm:spPr/>
    </dgm:pt>
    <dgm:pt modelId="{DBE8A4CE-CC4B-452A-9211-3E3E5EF205F6}" type="pres">
      <dgm:prSet presAssocID="{D861E9D3-CA3D-4B13-B852-58C21B4C632B}" presName="dummy1a" presStyleCnt="0"/>
      <dgm:spPr/>
    </dgm:pt>
    <dgm:pt modelId="{F733F86F-EA80-4006-992D-937082BF4826}" type="pres">
      <dgm:prSet presAssocID="{D861E9D3-CA3D-4B13-B852-58C21B4C632B}" presName="dummy1b" presStyleCnt="0"/>
      <dgm:spPr/>
    </dgm:pt>
    <dgm:pt modelId="{B98741A6-3741-4E68-A7CE-C4B644D4E10C}" type="pres">
      <dgm:prSet presAssocID="{D861E9D3-CA3D-4B13-B852-58C21B4C632B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E7E7F7F-2D4A-4943-9DA9-3C6A102D1329}" type="pres">
      <dgm:prSet presAssocID="{D861E9D3-CA3D-4B13-B852-58C21B4C632B}" presName="wedge2" presStyleLbl="node1" presStyleIdx="1" presStyleCnt="3"/>
      <dgm:spPr/>
    </dgm:pt>
    <dgm:pt modelId="{EBE6C1B1-AE14-4A9F-9DC4-7DF2088ED288}" type="pres">
      <dgm:prSet presAssocID="{D861E9D3-CA3D-4B13-B852-58C21B4C632B}" presName="dummy2a" presStyleCnt="0"/>
      <dgm:spPr/>
    </dgm:pt>
    <dgm:pt modelId="{98F5C8A1-F563-450E-9BA4-C74086D6FAE5}" type="pres">
      <dgm:prSet presAssocID="{D861E9D3-CA3D-4B13-B852-58C21B4C632B}" presName="dummy2b" presStyleCnt="0"/>
      <dgm:spPr/>
    </dgm:pt>
    <dgm:pt modelId="{FC2320ED-ADBD-43D1-A908-6851344942F9}" type="pres">
      <dgm:prSet presAssocID="{D861E9D3-CA3D-4B13-B852-58C21B4C632B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411F27D3-643C-41EF-A319-F553D8E00E61}" type="pres">
      <dgm:prSet presAssocID="{D861E9D3-CA3D-4B13-B852-58C21B4C632B}" presName="wedge3" presStyleLbl="node1" presStyleIdx="2" presStyleCnt="3"/>
      <dgm:spPr/>
    </dgm:pt>
    <dgm:pt modelId="{5BBB8D4F-1FC7-4D78-9C64-06A8DF59A766}" type="pres">
      <dgm:prSet presAssocID="{D861E9D3-CA3D-4B13-B852-58C21B4C632B}" presName="dummy3a" presStyleCnt="0"/>
      <dgm:spPr/>
    </dgm:pt>
    <dgm:pt modelId="{F2CB18C9-0CC0-44A8-ACDC-8871D5A366BB}" type="pres">
      <dgm:prSet presAssocID="{D861E9D3-CA3D-4B13-B852-58C21B4C632B}" presName="dummy3b" presStyleCnt="0"/>
      <dgm:spPr/>
    </dgm:pt>
    <dgm:pt modelId="{A885F3B9-33C4-4EA9-93DC-970F9C3A478A}" type="pres">
      <dgm:prSet presAssocID="{D861E9D3-CA3D-4B13-B852-58C21B4C632B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69AD163C-BC7E-4D2B-A6EC-202D31603F31}" type="pres">
      <dgm:prSet presAssocID="{E311DB46-0747-41D0-A394-D5B2E36B70C4}" presName="arrowWedge1" presStyleLbl="fgSibTrans2D1" presStyleIdx="0" presStyleCnt="3"/>
      <dgm:spPr/>
    </dgm:pt>
    <dgm:pt modelId="{AA001E9C-5BAE-44AE-B809-B7A04DF466E4}" type="pres">
      <dgm:prSet presAssocID="{DBBDA533-DC27-45DE-9C42-ADE8837F32D3}" presName="arrowWedge2" presStyleLbl="fgSibTrans2D1" presStyleIdx="1" presStyleCnt="3"/>
      <dgm:spPr/>
    </dgm:pt>
    <dgm:pt modelId="{3167D57C-930C-4910-A47E-36AC74E9DA7C}" type="pres">
      <dgm:prSet presAssocID="{BAC3E52F-FAA6-49E7-B3DB-17D1287DB538}" presName="arrowWedge3" presStyleLbl="fgSibTrans2D1" presStyleIdx="2" presStyleCnt="3"/>
      <dgm:spPr/>
    </dgm:pt>
  </dgm:ptLst>
  <dgm:cxnLst>
    <dgm:cxn modelId="{EF530938-28D8-4A36-A794-F2FDA2366F37}" srcId="{D861E9D3-CA3D-4B13-B852-58C21B4C632B}" destId="{40D13B9B-B3DB-4E40-97C6-1AE51A89E5CD}" srcOrd="2" destOrd="0" parTransId="{6AB3CBAF-1E32-49DC-AC47-1CC0ADC5B54A}" sibTransId="{BAC3E52F-FAA6-49E7-B3DB-17D1287DB538}"/>
    <dgm:cxn modelId="{07E8075B-39BA-41D6-95CE-7DA844A3B5BD}" srcId="{D861E9D3-CA3D-4B13-B852-58C21B4C632B}" destId="{C53ADAF6-11A1-4FFB-B065-2099FA6422F5}" srcOrd="1" destOrd="0" parTransId="{3F89D8C8-8685-4257-8CFE-6A744B97A0E9}" sibTransId="{DBBDA533-DC27-45DE-9C42-ADE8837F32D3}"/>
    <dgm:cxn modelId="{DC718C6C-D9AD-426A-9DD4-A2F21CE31895}" srcId="{D861E9D3-CA3D-4B13-B852-58C21B4C632B}" destId="{750D9EBB-2221-42D8-BE88-8EC9B09D624E}" srcOrd="0" destOrd="0" parTransId="{8DDB3E99-3A4B-4E7E-9FB5-95D184846E0B}" sibTransId="{E311DB46-0747-41D0-A394-D5B2E36B70C4}"/>
    <dgm:cxn modelId="{5721DE55-6247-47A2-ADB8-F45588C513DB}" type="presOf" srcId="{750D9EBB-2221-42D8-BE88-8EC9B09D624E}" destId="{D2F998D5-FC79-4D5D-8186-EC21EACF29E8}" srcOrd="0" destOrd="0" presId="urn:microsoft.com/office/officeart/2005/8/layout/cycle8"/>
    <dgm:cxn modelId="{A328F77B-E526-4EC6-B56B-4A843C2761E2}" type="presOf" srcId="{750D9EBB-2221-42D8-BE88-8EC9B09D624E}" destId="{B98741A6-3741-4E68-A7CE-C4B644D4E10C}" srcOrd="1" destOrd="0" presId="urn:microsoft.com/office/officeart/2005/8/layout/cycle8"/>
    <dgm:cxn modelId="{6DCC4D8E-C523-47DB-93D6-C2E994768488}" type="presOf" srcId="{D861E9D3-CA3D-4B13-B852-58C21B4C632B}" destId="{F3B636E2-C01B-476E-98BA-3ED55692C3A2}" srcOrd="0" destOrd="0" presId="urn:microsoft.com/office/officeart/2005/8/layout/cycle8"/>
    <dgm:cxn modelId="{06F537A3-5D67-462F-8E2F-862F627DFDFF}" type="presOf" srcId="{C53ADAF6-11A1-4FFB-B065-2099FA6422F5}" destId="{BE7E7F7F-2D4A-4943-9DA9-3C6A102D1329}" srcOrd="0" destOrd="0" presId="urn:microsoft.com/office/officeart/2005/8/layout/cycle8"/>
    <dgm:cxn modelId="{FE8F0BBE-E6B6-4432-90EF-C29192C16C9B}" type="presOf" srcId="{C53ADAF6-11A1-4FFB-B065-2099FA6422F5}" destId="{FC2320ED-ADBD-43D1-A908-6851344942F9}" srcOrd="1" destOrd="0" presId="urn:microsoft.com/office/officeart/2005/8/layout/cycle8"/>
    <dgm:cxn modelId="{F88E6FD7-CE6C-4DE4-ADBB-B84A9C7723E1}" type="presOf" srcId="{40D13B9B-B3DB-4E40-97C6-1AE51A89E5CD}" destId="{A885F3B9-33C4-4EA9-93DC-970F9C3A478A}" srcOrd="1" destOrd="0" presId="urn:microsoft.com/office/officeart/2005/8/layout/cycle8"/>
    <dgm:cxn modelId="{B4A0DAF0-2BED-4588-835D-86E9F1B7355B}" type="presOf" srcId="{40D13B9B-B3DB-4E40-97C6-1AE51A89E5CD}" destId="{411F27D3-643C-41EF-A319-F553D8E00E61}" srcOrd="0" destOrd="0" presId="urn:microsoft.com/office/officeart/2005/8/layout/cycle8"/>
    <dgm:cxn modelId="{C9604A80-2D9B-4FC8-86D1-CD810EBA7100}" type="presParOf" srcId="{F3B636E2-C01B-476E-98BA-3ED55692C3A2}" destId="{D2F998D5-FC79-4D5D-8186-EC21EACF29E8}" srcOrd="0" destOrd="0" presId="urn:microsoft.com/office/officeart/2005/8/layout/cycle8"/>
    <dgm:cxn modelId="{B2768A3C-8704-455E-B8EB-42C4A2565354}" type="presParOf" srcId="{F3B636E2-C01B-476E-98BA-3ED55692C3A2}" destId="{DBE8A4CE-CC4B-452A-9211-3E3E5EF205F6}" srcOrd="1" destOrd="0" presId="urn:microsoft.com/office/officeart/2005/8/layout/cycle8"/>
    <dgm:cxn modelId="{0F2DED57-4FE7-4DDA-A24A-292A1EDF7A2F}" type="presParOf" srcId="{F3B636E2-C01B-476E-98BA-3ED55692C3A2}" destId="{F733F86F-EA80-4006-992D-937082BF4826}" srcOrd="2" destOrd="0" presId="urn:microsoft.com/office/officeart/2005/8/layout/cycle8"/>
    <dgm:cxn modelId="{E2B8E8F5-2B3D-4A02-A4CF-6E2079B7A695}" type="presParOf" srcId="{F3B636E2-C01B-476E-98BA-3ED55692C3A2}" destId="{B98741A6-3741-4E68-A7CE-C4B644D4E10C}" srcOrd="3" destOrd="0" presId="urn:microsoft.com/office/officeart/2005/8/layout/cycle8"/>
    <dgm:cxn modelId="{8E875DB1-888D-4D32-BDC8-5E38AE7CDDED}" type="presParOf" srcId="{F3B636E2-C01B-476E-98BA-3ED55692C3A2}" destId="{BE7E7F7F-2D4A-4943-9DA9-3C6A102D1329}" srcOrd="4" destOrd="0" presId="urn:microsoft.com/office/officeart/2005/8/layout/cycle8"/>
    <dgm:cxn modelId="{6D3EAD9B-F9FF-48F4-815A-BE1D0BE10EB4}" type="presParOf" srcId="{F3B636E2-C01B-476E-98BA-3ED55692C3A2}" destId="{EBE6C1B1-AE14-4A9F-9DC4-7DF2088ED288}" srcOrd="5" destOrd="0" presId="urn:microsoft.com/office/officeart/2005/8/layout/cycle8"/>
    <dgm:cxn modelId="{FD3B021D-AB68-426C-A967-602BBDB95FB0}" type="presParOf" srcId="{F3B636E2-C01B-476E-98BA-3ED55692C3A2}" destId="{98F5C8A1-F563-450E-9BA4-C74086D6FAE5}" srcOrd="6" destOrd="0" presId="urn:microsoft.com/office/officeart/2005/8/layout/cycle8"/>
    <dgm:cxn modelId="{131A7FA9-82B4-4912-82F4-A2EE22034EB4}" type="presParOf" srcId="{F3B636E2-C01B-476E-98BA-3ED55692C3A2}" destId="{FC2320ED-ADBD-43D1-A908-6851344942F9}" srcOrd="7" destOrd="0" presId="urn:microsoft.com/office/officeart/2005/8/layout/cycle8"/>
    <dgm:cxn modelId="{5A0B1E2E-AC65-4B41-9B80-FEC59F924909}" type="presParOf" srcId="{F3B636E2-C01B-476E-98BA-3ED55692C3A2}" destId="{411F27D3-643C-41EF-A319-F553D8E00E61}" srcOrd="8" destOrd="0" presId="urn:microsoft.com/office/officeart/2005/8/layout/cycle8"/>
    <dgm:cxn modelId="{E0D83EDD-9F52-4FA2-83DB-A2067BE12D80}" type="presParOf" srcId="{F3B636E2-C01B-476E-98BA-3ED55692C3A2}" destId="{5BBB8D4F-1FC7-4D78-9C64-06A8DF59A766}" srcOrd="9" destOrd="0" presId="urn:microsoft.com/office/officeart/2005/8/layout/cycle8"/>
    <dgm:cxn modelId="{543A22B3-1CE6-4946-AB0C-B10019EABA84}" type="presParOf" srcId="{F3B636E2-C01B-476E-98BA-3ED55692C3A2}" destId="{F2CB18C9-0CC0-44A8-ACDC-8871D5A366BB}" srcOrd="10" destOrd="0" presId="urn:microsoft.com/office/officeart/2005/8/layout/cycle8"/>
    <dgm:cxn modelId="{5F349E0A-13F7-4B5A-80A9-2616812D87B7}" type="presParOf" srcId="{F3B636E2-C01B-476E-98BA-3ED55692C3A2}" destId="{A885F3B9-33C4-4EA9-93DC-970F9C3A478A}" srcOrd="11" destOrd="0" presId="urn:microsoft.com/office/officeart/2005/8/layout/cycle8"/>
    <dgm:cxn modelId="{F469989A-2399-401A-8D59-BE7AAC805EC3}" type="presParOf" srcId="{F3B636E2-C01B-476E-98BA-3ED55692C3A2}" destId="{69AD163C-BC7E-4D2B-A6EC-202D31603F31}" srcOrd="12" destOrd="0" presId="urn:microsoft.com/office/officeart/2005/8/layout/cycle8"/>
    <dgm:cxn modelId="{FF1F03B6-01BD-49F2-A0F7-D95C06DA6877}" type="presParOf" srcId="{F3B636E2-C01B-476E-98BA-3ED55692C3A2}" destId="{AA001E9C-5BAE-44AE-B809-B7A04DF466E4}" srcOrd="13" destOrd="0" presId="urn:microsoft.com/office/officeart/2005/8/layout/cycle8"/>
    <dgm:cxn modelId="{FFCE4C9B-66CC-4517-AC7C-5E10DDF438E6}" type="presParOf" srcId="{F3B636E2-C01B-476E-98BA-3ED55692C3A2}" destId="{3167D57C-930C-4910-A47E-36AC74E9DA7C}" srcOrd="14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F998D5-FC79-4D5D-8186-EC21EACF29E8}">
      <dsp:nvSpPr>
        <dsp:cNvPr id="0" name=""/>
        <dsp:cNvSpPr/>
      </dsp:nvSpPr>
      <dsp:spPr>
        <a:xfrm>
          <a:off x="689442" y="167697"/>
          <a:ext cx="2167173" cy="2167173"/>
        </a:xfrm>
        <a:prstGeom prst="pie">
          <a:avLst>
            <a:gd name="adj1" fmla="val 16200000"/>
            <a:gd name="adj2" fmla="val 180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>
                  <a:lumMod val="10000"/>
                </a:schemeClr>
              </a:solidFill>
              <a:latin typeface="DM Serif Display" panose="020B0604020202020204" charset="0"/>
            </a:rPr>
            <a:t>Retail Corporations</a:t>
          </a:r>
        </a:p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>
                  <a:lumMod val="10000"/>
                </a:schemeClr>
              </a:solidFill>
              <a:latin typeface="DM Serif Display" panose="020B0604020202020204" charset="0"/>
            </a:rPr>
            <a:t>e.g. Walmart</a:t>
          </a:r>
          <a:endParaRPr lang="en-IN" sz="1000" kern="1200" dirty="0">
            <a:solidFill>
              <a:schemeClr val="bg1">
                <a:lumMod val="10000"/>
              </a:schemeClr>
            </a:solidFill>
            <a:latin typeface="DM Serif Display" panose="020B0604020202020204" charset="0"/>
          </a:endParaRPr>
        </a:p>
      </dsp:txBody>
      <dsp:txXfrm>
        <a:off x="1831594" y="626932"/>
        <a:ext cx="773990" cy="644992"/>
      </dsp:txXfrm>
    </dsp:sp>
    <dsp:sp modelId="{BE7E7F7F-2D4A-4943-9DA9-3C6A102D1329}">
      <dsp:nvSpPr>
        <dsp:cNvPr id="0" name=""/>
        <dsp:cNvSpPr/>
      </dsp:nvSpPr>
      <dsp:spPr>
        <a:xfrm>
          <a:off x="644808" y="245096"/>
          <a:ext cx="2167173" cy="2167173"/>
        </a:xfrm>
        <a:prstGeom prst="pie">
          <a:avLst>
            <a:gd name="adj1" fmla="val 1800000"/>
            <a:gd name="adj2" fmla="val 900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>
                  <a:lumMod val="10000"/>
                </a:schemeClr>
              </a:solidFill>
              <a:latin typeface="DM Serif Display" panose="020B0604020202020204" charset="0"/>
            </a:rPr>
            <a:t>Customers</a:t>
          </a:r>
          <a:endParaRPr lang="en-IN" sz="1000" kern="1200" dirty="0">
            <a:solidFill>
              <a:schemeClr val="bg1">
                <a:lumMod val="10000"/>
              </a:schemeClr>
            </a:solidFill>
            <a:latin typeface="DM Serif Display" panose="020B0604020202020204" charset="0"/>
          </a:endParaRPr>
        </a:p>
      </dsp:txBody>
      <dsp:txXfrm>
        <a:off x="1160802" y="1651179"/>
        <a:ext cx="1160985" cy="567592"/>
      </dsp:txXfrm>
    </dsp:sp>
    <dsp:sp modelId="{411F27D3-643C-41EF-A319-F553D8E00E61}">
      <dsp:nvSpPr>
        <dsp:cNvPr id="0" name=""/>
        <dsp:cNvSpPr/>
      </dsp:nvSpPr>
      <dsp:spPr>
        <a:xfrm>
          <a:off x="600175" y="167697"/>
          <a:ext cx="2167173" cy="2167173"/>
        </a:xfrm>
        <a:prstGeom prst="pie">
          <a:avLst>
            <a:gd name="adj1" fmla="val 9000000"/>
            <a:gd name="adj2" fmla="val 1620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bg1">
                  <a:lumMod val="10000"/>
                </a:schemeClr>
              </a:solidFill>
              <a:latin typeface="DM Serif Display" panose="020B0604020202020204" charset="0"/>
            </a:rPr>
            <a:t>American Express</a:t>
          </a:r>
          <a:endParaRPr lang="en-IN" sz="1000" kern="1200" dirty="0">
            <a:solidFill>
              <a:schemeClr val="bg1">
                <a:lumMod val="10000"/>
              </a:schemeClr>
            </a:solidFill>
            <a:latin typeface="DM Serif Display" panose="020B0604020202020204" charset="0"/>
          </a:endParaRPr>
        </a:p>
      </dsp:txBody>
      <dsp:txXfrm>
        <a:off x="851206" y="626932"/>
        <a:ext cx="773990" cy="644992"/>
      </dsp:txXfrm>
    </dsp:sp>
    <dsp:sp modelId="{69AD163C-BC7E-4D2B-A6EC-202D31603F31}">
      <dsp:nvSpPr>
        <dsp:cNvPr id="0" name=""/>
        <dsp:cNvSpPr/>
      </dsp:nvSpPr>
      <dsp:spPr>
        <a:xfrm>
          <a:off x="555462" y="33539"/>
          <a:ext cx="2435489" cy="2435489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A001E9C-5BAE-44AE-B809-B7A04DF466E4}">
      <dsp:nvSpPr>
        <dsp:cNvPr id="0" name=""/>
        <dsp:cNvSpPr/>
      </dsp:nvSpPr>
      <dsp:spPr>
        <a:xfrm>
          <a:off x="510650" y="110801"/>
          <a:ext cx="2435489" cy="2435489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167D57C-930C-4910-A47E-36AC74E9DA7C}">
      <dsp:nvSpPr>
        <dsp:cNvPr id="0" name=""/>
        <dsp:cNvSpPr/>
      </dsp:nvSpPr>
      <dsp:spPr>
        <a:xfrm>
          <a:off x="465838" y="33539"/>
          <a:ext cx="2435489" cy="2435489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45caf3b9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45caf3b9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9273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4713f6f7e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4713f6f7e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49550" y="1472625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70875" y="2901600"/>
            <a:ext cx="50022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200"/>
              <a:buNone/>
              <a:defRPr>
                <a:solidFill>
                  <a:srgbClr val="CCCCC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3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4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5" hasCustomPrompt="1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 idx="6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7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8" hasCustomPrompt="1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9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3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4" hasCustomPrompt="1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5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6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7" hasCustomPrompt="1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8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9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0" hasCustomPrompt="1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/>
          <p:nvPr/>
        </p:nvSpPr>
        <p:spPr>
          <a:xfrm>
            <a:off x="737900" y="547725"/>
            <a:ext cx="749700" cy="486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2" name="Google Shape;32;p3"/>
          <p:cNvSpPr txBox="1">
            <a:spLocks noGrp="1"/>
          </p:cNvSpPr>
          <p:nvPr>
            <p:ph type="ctrTitle" idx="21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esign 1">
  <p:cSld name="CUSTOM_7_2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ctrTitle"/>
          </p:nvPr>
        </p:nvSpPr>
        <p:spPr>
          <a:xfrm flipH="1">
            <a:off x="4101725" y="2243225"/>
            <a:ext cx="2755800" cy="1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None/>
              <a:defRPr sz="36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None/>
              <a:defRPr sz="65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-746050" y="2419325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0"/>
              <a:buNone/>
              <a:defRPr sz="16000">
                <a:solidFill>
                  <a:srgbClr val="CCCC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0"/>
              <a:buFont typeface="Fira Sans Extra Condensed Medium"/>
              <a:buNone/>
              <a:defRPr sz="1400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6"/>
          <p:cNvSpPr/>
          <p:nvPr/>
        </p:nvSpPr>
        <p:spPr>
          <a:xfrm>
            <a:off x="2522400" y="753125"/>
            <a:ext cx="4099200" cy="35832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16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>
            <a:spLocks noGrp="1"/>
          </p:cNvSpPr>
          <p:nvPr>
            <p:ph type="subTitle" idx="1"/>
          </p:nvPr>
        </p:nvSpPr>
        <p:spPr>
          <a:xfrm>
            <a:off x="934666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ubTitle" idx="2"/>
          </p:nvPr>
        </p:nvSpPr>
        <p:spPr>
          <a:xfrm>
            <a:off x="934666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B7B7B7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ubTitle" idx="3"/>
          </p:nvPr>
        </p:nvSpPr>
        <p:spPr>
          <a:xfrm>
            <a:off x="5371290" y="2394325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8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ubTitle" idx="4"/>
          </p:nvPr>
        </p:nvSpPr>
        <p:spPr>
          <a:xfrm>
            <a:off x="5371290" y="2571750"/>
            <a:ext cx="2877300" cy="2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s 2">
  <p:cSld name="TITLE_ONLY_3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-539012" y="2132593"/>
            <a:ext cx="45678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ubTitle" idx="1"/>
          </p:nvPr>
        </p:nvSpPr>
        <p:spPr>
          <a:xfrm>
            <a:off x="1231588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ubTitle" idx="2"/>
          </p:nvPr>
        </p:nvSpPr>
        <p:spPr>
          <a:xfrm>
            <a:off x="5115470" y="3202043"/>
            <a:ext cx="2797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ctrTitle" idx="3"/>
          </p:nvPr>
        </p:nvSpPr>
        <p:spPr>
          <a:xfrm>
            <a:off x="5115470" y="2132593"/>
            <a:ext cx="4587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_1_2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7">
    <p:bg>
      <p:bgPr>
        <a:solidFill>
          <a:srgbClr val="FFFFFF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6" r:id="rId6"/>
    <p:sldLayoutId id="2147483666" r:id="rId7"/>
    <p:sldLayoutId id="2147483669" r:id="rId8"/>
    <p:sldLayoutId id="214748367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5.pn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5" Type="http://schemas.openxmlformats.org/officeDocument/2006/relationships/image" Target="../media/image7.png"/><Relationship Id="rId10" Type="http://schemas.microsoft.com/office/2007/relationships/diagramDrawing" Target="../diagrams/drawing1.xml"/><Relationship Id="rId4" Type="http://schemas.openxmlformats.org/officeDocument/2006/relationships/image" Target="../media/image6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ctrTitle"/>
          </p:nvPr>
        </p:nvSpPr>
        <p:spPr>
          <a:xfrm flipH="1">
            <a:off x="5363919" y="3543300"/>
            <a:ext cx="2132820" cy="7706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F3F3F3"/>
                </a:solidFill>
              </a:rPr>
              <a:t>Case Study</a:t>
            </a:r>
            <a:endParaRPr sz="1800" dirty="0">
              <a:solidFill>
                <a:srgbClr val="F3F3F3"/>
              </a:solidFill>
            </a:endParaRPr>
          </a:p>
        </p:txBody>
      </p:sp>
      <p:sp>
        <p:nvSpPr>
          <p:cNvPr id="194" name="Google Shape;194;p33"/>
          <p:cNvSpPr txBox="1">
            <a:spLocks noGrp="1"/>
          </p:cNvSpPr>
          <p:nvPr>
            <p:ph type="title" idx="2"/>
          </p:nvPr>
        </p:nvSpPr>
        <p:spPr>
          <a:xfrm flipH="1">
            <a:off x="2608118" y="829516"/>
            <a:ext cx="2755801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dirty="0">
                <a:solidFill>
                  <a:srgbClr val="F3F3F3"/>
                </a:solidFill>
              </a:rPr>
              <a:t>Big Data Analytics</a:t>
            </a:r>
            <a:endParaRPr sz="4800" dirty="0">
              <a:solidFill>
                <a:srgbClr val="F3F3F3"/>
              </a:solidFill>
            </a:endParaRPr>
          </a:p>
        </p:txBody>
      </p:sp>
      <p:sp>
        <p:nvSpPr>
          <p:cNvPr id="7" name="Google Shape;320;p40">
            <a:extLst>
              <a:ext uri="{FF2B5EF4-FFF2-40B4-BE49-F238E27FC236}">
                <a16:creationId xmlns:a16="http://schemas.microsoft.com/office/drawing/2014/main" id="{6A0772E7-0F56-476C-B192-90656D68B0AF}"/>
              </a:ext>
            </a:extLst>
          </p:cNvPr>
          <p:cNvSpPr txBox="1">
            <a:spLocks/>
          </p:cNvSpPr>
          <p:nvPr/>
        </p:nvSpPr>
        <p:spPr>
          <a:xfrm>
            <a:off x="7348827" y="4303304"/>
            <a:ext cx="1795173" cy="110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Font typeface="DM Serif Display"/>
              <a:buNone/>
              <a:defRPr sz="65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Font typeface="DM Serif Display"/>
              <a:buNone/>
              <a:defRPr sz="65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Font typeface="DM Serif Display"/>
              <a:buNone/>
              <a:defRPr sz="65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Font typeface="DM Serif Display"/>
              <a:buNone/>
              <a:defRPr sz="65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Font typeface="DM Serif Display"/>
              <a:buNone/>
              <a:defRPr sz="65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Font typeface="DM Serif Display"/>
              <a:buNone/>
              <a:defRPr sz="65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Font typeface="DM Serif Display"/>
              <a:buNone/>
              <a:defRPr sz="65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6500"/>
              <a:buFont typeface="DM Serif Display"/>
              <a:buNone/>
              <a:defRPr sz="65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-IN" sz="1400" dirty="0">
                <a:solidFill>
                  <a:schemeClr val="l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RITWIK GUPTA</a:t>
            </a:r>
          </a:p>
          <a:p>
            <a:r>
              <a:rPr lang="en-IN" sz="1400" dirty="0">
                <a:solidFill>
                  <a:schemeClr val="l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1JS17CS081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/>
          <p:nvPr/>
        </p:nvSpPr>
        <p:spPr>
          <a:xfrm rot="10800000">
            <a:off x="7782000" y="367900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5" name="Google Shape;145;p29"/>
          <p:cNvSpPr/>
          <p:nvPr/>
        </p:nvSpPr>
        <p:spPr>
          <a:xfrm>
            <a:off x="381075" y="3949313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6" name="Google Shape;146;p29"/>
          <p:cNvSpPr txBox="1">
            <a:spLocks noGrp="1"/>
          </p:cNvSpPr>
          <p:nvPr>
            <p:ph type="subTitle" idx="1"/>
          </p:nvPr>
        </p:nvSpPr>
        <p:spPr>
          <a:xfrm>
            <a:off x="2540502" y="3130200"/>
            <a:ext cx="40647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Here is where your presentation begins</a:t>
            </a:r>
            <a:endParaRPr/>
          </a:p>
        </p:txBody>
      </p:sp>
      <p:sp>
        <p:nvSpPr>
          <p:cNvPr id="147" name="Google Shape;147;p29"/>
          <p:cNvSpPr txBox="1">
            <a:spLocks noGrp="1"/>
          </p:cNvSpPr>
          <p:nvPr>
            <p:ph type="ctrTitle"/>
          </p:nvPr>
        </p:nvSpPr>
        <p:spPr>
          <a:xfrm>
            <a:off x="2450352" y="1472625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3F3F3"/>
                </a:solidFill>
              </a:rPr>
              <a:t>Investment Business Plan</a:t>
            </a:r>
            <a:endParaRPr dirty="0">
              <a:solidFill>
                <a:srgbClr val="F3F3F3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9D31F8C-A1AC-4D50-B685-C788B040A0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53" b="12106"/>
          <a:stretch/>
        </p:blipFill>
        <p:spPr bwMode="auto">
          <a:xfrm>
            <a:off x="0" y="-88975"/>
            <a:ext cx="9144000" cy="5633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EAC588E-15C7-450B-8B57-D71EB5C4C306}"/>
              </a:ext>
            </a:extLst>
          </p:cNvPr>
          <p:cNvSpPr txBox="1"/>
          <p:nvPr/>
        </p:nvSpPr>
        <p:spPr>
          <a:xfrm>
            <a:off x="857325" y="257817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s" sz="3200" b="0" i="0" u="none" strike="noStrike" kern="0" cap="none" spc="0" normalizeH="0" baseline="0" noProof="0" dirty="0">
                <a:ln>
                  <a:noFill/>
                </a:ln>
                <a:solidFill>
                  <a:srgbClr val="F3F3F3"/>
                </a:solidFill>
                <a:effectLst/>
                <a:uLnTx/>
                <a:uFillTx/>
                <a:latin typeface="DM Serif Display"/>
                <a:sym typeface="DM Serif Display"/>
              </a:rPr>
              <a:t>The Story</a:t>
            </a:r>
            <a:endParaRPr lang="en-IN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1"/>
          <p:cNvSpPr txBox="1">
            <a:spLocks noGrp="1"/>
          </p:cNvSpPr>
          <p:nvPr>
            <p:ph type="subTitle" idx="1"/>
          </p:nvPr>
        </p:nvSpPr>
        <p:spPr>
          <a:xfrm>
            <a:off x="1211854" y="2019000"/>
            <a:ext cx="3067259" cy="1755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American Express (Amex) </a:t>
            </a:r>
            <a:r>
              <a:rPr lang="en-US" sz="1400" dirty="0"/>
              <a:t>is a global services company that provides customers with access to products, insights and experiences that enrich lives and build business success.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• Global services company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• Total assets: </a:t>
            </a:r>
            <a:r>
              <a:rPr lang="en-US" sz="1400" b="1" dirty="0"/>
              <a:t>US $159 billion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• Annual revenues: </a:t>
            </a:r>
            <a:r>
              <a:rPr lang="en-US" sz="1400" b="1" dirty="0"/>
              <a:t>US $34 billion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• Over </a:t>
            </a:r>
            <a:r>
              <a:rPr lang="en-US" sz="1400" b="1" dirty="0"/>
              <a:t>112 million cards </a:t>
            </a:r>
            <a:r>
              <a:rPr lang="en-US" sz="1400" dirty="0"/>
              <a:t>issued</a:t>
            </a: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 flipH="1">
            <a:off x="5452212" y="2019000"/>
            <a:ext cx="3523806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dirty="0"/>
              <a:t>American Express </a:t>
            </a:r>
            <a:r>
              <a:rPr lang="en-US" sz="28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Profile </a:t>
            </a:r>
            <a:br>
              <a:rPr lang="en-US" sz="2800" dirty="0"/>
            </a:b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 txBox="1">
            <a:spLocks noGrp="1"/>
          </p:cNvSpPr>
          <p:nvPr>
            <p:ph type="subTitle" idx="7"/>
          </p:nvPr>
        </p:nvSpPr>
        <p:spPr>
          <a:xfrm>
            <a:off x="7481455" y="2556164"/>
            <a:ext cx="1444800" cy="2154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outbreak of World War I left 150,000 Americans stranded abroad, and many turned to American Express for help. We continued to operate, cashing customers’ Travelers Cheques, forwarding their luggage and helping them arrive home safely.</a:t>
            </a:r>
          </a:p>
        </p:txBody>
      </p:sp>
      <p:sp>
        <p:nvSpPr>
          <p:cNvPr id="153" name="Google Shape;153;p30"/>
          <p:cNvSpPr txBox="1">
            <a:spLocks noGrp="1"/>
          </p:cNvSpPr>
          <p:nvPr>
            <p:ph type="ctrTitle" idx="6"/>
          </p:nvPr>
        </p:nvSpPr>
        <p:spPr>
          <a:xfrm>
            <a:off x="7317256" y="2127554"/>
            <a:ext cx="1444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Arranging safe passage</a:t>
            </a:r>
          </a:p>
        </p:txBody>
      </p:sp>
      <p:sp>
        <p:nvSpPr>
          <p:cNvPr id="154" name="Google Shape;154;p30"/>
          <p:cNvSpPr txBox="1">
            <a:spLocks noGrp="1"/>
          </p:cNvSpPr>
          <p:nvPr>
            <p:ph type="title" idx="8"/>
          </p:nvPr>
        </p:nvSpPr>
        <p:spPr>
          <a:xfrm>
            <a:off x="6922075" y="1642910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/>
              <a:t>1914</a:t>
            </a:r>
            <a:endParaRPr sz="4000" dirty="0"/>
          </a:p>
        </p:txBody>
      </p:sp>
      <p:sp>
        <p:nvSpPr>
          <p:cNvPr id="155" name="Google Shape;155;p30"/>
          <p:cNvSpPr txBox="1">
            <a:spLocks noGrp="1"/>
          </p:cNvSpPr>
          <p:nvPr>
            <p:ph type="ctrTitle" idx="21"/>
          </p:nvPr>
        </p:nvSpPr>
        <p:spPr>
          <a:xfrm>
            <a:off x="539988" y="352777"/>
            <a:ext cx="218243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dirty="0">
                <a:solidFill>
                  <a:schemeClr val="dk1"/>
                </a:solidFill>
              </a:rPr>
              <a:t>Our History </a:t>
            </a:r>
            <a:r>
              <a:rPr lang="en-IN" dirty="0"/>
              <a:t>:</a:t>
            </a:r>
            <a:r>
              <a:rPr lang="en-IN" dirty="0">
                <a:solidFill>
                  <a:schemeClr val="dk1"/>
                </a:solidFill>
              </a:rPr>
              <a:t> </a:t>
            </a:r>
            <a:r>
              <a:rPr lang="en-IN" sz="1600" dirty="0"/>
              <a:t>C</a:t>
            </a:r>
            <a:r>
              <a:rPr lang="en-IN" sz="1600" dirty="0">
                <a:solidFill>
                  <a:schemeClr val="dk1"/>
                </a:solidFill>
              </a:rPr>
              <a:t>ustomer-focused</a:t>
            </a:r>
            <a:endParaRPr lang="en-IN" dirty="0"/>
          </a:p>
        </p:txBody>
      </p:sp>
      <p:sp>
        <p:nvSpPr>
          <p:cNvPr id="156" name="Google Shape;156;p30"/>
          <p:cNvSpPr txBox="1">
            <a:spLocks noGrp="1"/>
          </p:cNvSpPr>
          <p:nvPr>
            <p:ph type="ctrTitle"/>
          </p:nvPr>
        </p:nvSpPr>
        <p:spPr>
          <a:xfrm>
            <a:off x="2510975" y="2079168"/>
            <a:ext cx="156209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Freight forwarding company</a:t>
            </a:r>
          </a:p>
        </p:txBody>
      </p:sp>
      <p:sp>
        <p:nvSpPr>
          <p:cNvPr id="157" name="Google Shape;157;p30"/>
          <p:cNvSpPr txBox="1">
            <a:spLocks noGrp="1"/>
          </p:cNvSpPr>
          <p:nvPr>
            <p:ph type="subTitle" idx="1"/>
          </p:nvPr>
        </p:nvSpPr>
        <p:spPr>
          <a:xfrm>
            <a:off x="2156688" y="2476996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Transporting some of their most valuable possessions.</a:t>
            </a:r>
          </a:p>
        </p:txBody>
      </p:sp>
      <p:sp>
        <p:nvSpPr>
          <p:cNvPr id="158" name="Google Shape;158;p30"/>
          <p:cNvSpPr txBox="1">
            <a:spLocks noGrp="1"/>
          </p:cNvSpPr>
          <p:nvPr>
            <p:ph type="title" idx="2"/>
          </p:nvPr>
        </p:nvSpPr>
        <p:spPr>
          <a:xfrm>
            <a:off x="2293788" y="1639399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/>
              <a:t>1850</a:t>
            </a:r>
            <a:endParaRPr sz="4000" dirty="0"/>
          </a:p>
        </p:txBody>
      </p:sp>
      <p:sp>
        <p:nvSpPr>
          <p:cNvPr id="159" name="Google Shape;159;p30"/>
          <p:cNvSpPr txBox="1">
            <a:spLocks noGrp="1"/>
          </p:cNvSpPr>
          <p:nvPr>
            <p:ph type="ctrTitle" idx="3"/>
          </p:nvPr>
        </p:nvSpPr>
        <p:spPr>
          <a:xfrm>
            <a:off x="4357503" y="1929817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Travelers Cheque</a:t>
            </a:r>
          </a:p>
        </p:txBody>
      </p:sp>
      <p:sp>
        <p:nvSpPr>
          <p:cNvPr id="160" name="Google Shape;160;p30"/>
          <p:cNvSpPr txBox="1">
            <a:spLocks noGrp="1"/>
          </p:cNvSpPr>
          <p:nvPr>
            <p:ph type="subTitle" idx="4"/>
          </p:nvPr>
        </p:nvSpPr>
        <p:spPr>
          <a:xfrm>
            <a:off x="4895421" y="2300890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help adventurous and entrepreneurial customers traveling abroad feel more secure with their money</a:t>
            </a:r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 idx="5"/>
          </p:nvPr>
        </p:nvSpPr>
        <p:spPr>
          <a:xfrm>
            <a:off x="4847296" y="165181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/>
              <a:t>1891</a:t>
            </a:r>
            <a:endParaRPr sz="4000" dirty="0"/>
          </a:p>
        </p:txBody>
      </p:sp>
      <p:sp>
        <p:nvSpPr>
          <p:cNvPr id="162" name="Google Shape;162;p30"/>
          <p:cNvSpPr txBox="1">
            <a:spLocks noGrp="1"/>
          </p:cNvSpPr>
          <p:nvPr>
            <p:ph type="ctrTitle" idx="9"/>
          </p:nvPr>
        </p:nvSpPr>
        <p:spPr>
          <a:xfrm>
            <a:off x="661716" y="3616868"/>
            <a:ext cx="167788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>
                <a:solidFill>
                  <a:schemeClr val="dk1"/>
                </a:solidFill>
              </a:rPr>
              <a:t>Launching First Charge Card</a:t>
            </a:r>
            <a:endParaRPr dirty="0"/>
          </a:p>
        </p:txBody>
      </p:sp>
      <p:sp>
        <p:nvSpPr>
          <p:cNvPr id="163" name="Google Shape;163;p30"/>
          <p:cNvSpPr txBox="1">
            <a:spLocks noGrp="1"/>
          </p:cNvSpPr>
          <p:nvPr>
            <p:ph type="subTitle" idx="13"/>
          </p:nvPr>
        </p:nvSpPr>
        <p:spPr>
          <a:xfrm>
            <a:off x="338884" y="4047056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Introduced their first Charge Card in the U.S. and Canada with added flexibility of credit. </a:t>
            </a:r>
          </a:p>
        </p:txBody>
      </p:sp>
      <p:sp>
        <p:nvSpPr>
          <p:cNvPr id="164" name="Google Shape;164;p30"/>
          <p:cNvSpPr txBox="1">
            <a:spLocks noGrp="1"/>
          </p:cNvSpPr>
          <p:nvPr>
            <p:ph type="title" idx="14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/>
              <a:t>1958</a:t>
            </a:r>
            <a:endParaRPr sz="4000" dirty="0"/>
          </a:p>
        </p:txBody>
      </p:sp>
      <p:sp>
        <p:nvSpPr>
          <p:cNvPr id="165" name="Google Shape;165;p30"/>
          <p:cNvSpPr txBox="1">
            <a:spLocks noGrp="1"/>
          </p:cNvSpPr>
          <p:nvPr>
            <p:ph type="ctrTitle" idx="15"/>
          </p:nvPr>
        </p:nvSpPr>
        <p:spPr>
          <a:xfrm>
            <a:off x="2689596" y="3596129"/>
            <a:ext cx="112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SzPts val="1100"/>
            </a:pPr>
            <a:r>
              <a:rPr lang="en-US" dirty="0"/>
              <a:t>Corporate cards</a:t>
            </a:r>
            <a:endParaRPr dirty="0"/>
          </a:p>
        </p:txBody>
      </p:sp>
      <p:sp>
        <p:nvSpPr>
          <p:cNvPr id="166" name="Google Shape;166;p30"/>
          <p:cNvSpPr txBox="1">
            <a:spLocks noGrp="1"/>
          </p:cNvSpPr>
          <p:nvPr>
            <p:ph type="subTitle" idx="16"/>
          </p:nvPr>
        </p:nvSpPr>
        <p:spPr>
          <a:xfrm>
            <a:off x="2293788" y="4042034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 meet commercial customer needs and control over their employees’ spending.</a:t>
            </a:r>
          </a:p>
        </p:txBody>
      </p:sp>
      <p:sp>
        <p:nvSpPr>
          <p:cNvPr id="167" name="Google Shape;167;p30"/>
          <p:cNvSpPr txBox="1">
            <a:spLocks noGrp="1"/>
          </p:cNvSpPr>
          <p:nvPr>
            <p:ph type="title" idx="17"/>
          </p:nvPr>
        </p:nvSpPr>
        <p:spPr>
          <a:xfrm>
            <a:off x="2568604" y="320370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/>
              <a:t>1966</a:t>
            </a:r>
            <a:endParaRPr sz="4000" dirty="0"/>
          </a:p>
        </p:txBody>
      </p:sp>
      <p:sp>
        <p:nvSpPr>
          <p:cNvPr id="168" name="Google Shape;168;p30"/>
          <p:cNvSpPr txBox="1">
            <a:spLocks noGrp="1"/>
          </p:cNvSpPr>
          <p:nvPr>
            <p:ph type="ctrTitle" idx="18"/>
          </p:nvPr>
        </p:nvSpPr>
        <p:spPr>
          <a:xfrm>
            <a:off x="4318892" y="3625791"/>
            <a:ext cx="136444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Transforming Loyalty</a:t>
            </a:r>
          </a:p>
        </p:txBody>
      </p:sp>
      <p:sp>
        <p:nvSpPr>
          <p:cNvPr id="169" name="Google Shape;169;p30"/>
          <p:cNvSpPr txBox="1">
            <a:spLocks noGrp="1"/>
          </p:cNvSpPr>
          <p:nvPr>
            <p:ph type="subTitle" idx="19"/>
          </p:nvPr>
        </p:nvSpPr>
        <p:spPr>
          <a:xfrm>
            <a:off x="4180984" y="4025742"/>
            <a:ext cx="1513631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</a:rPr>
              <a:t>Launched Membership Rewards®</a:t>
            </a:r>
            <a:endParaRPr lang="en-US" dirty="0"/>
          </a:p>
        </p:txBody>
      </p:sp>
      <p:sp>
        <p:nvSpPr>
          <p:cNvPr id="170" name="Google Shape;170;p30"/>
          <p:cNvSpPr txBox="1">
            <a:spLocks noGrp="1"/>
          </p:cNvSpPr>
          <p:nvPr>
            <p:ph type="title" idx="20"/>
          </p:nvPr>
        </p:nvSpPr>
        <p:spPr>
          <a:xfrm>
            <a:off x="4322404" y="3219993"/>
            <a:ext cx="111293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dirty="0"/>
              <a:t>1991</a:t>
            </a:r>
            <a:endParaRPr sz="4000" dirty="0"/>
          </a:p>
        </p:txBody>
      </p:sp>
      <p:sp>
        <p:nvSpPr>
          <p:cNvPr id="25" name="Google Shape;170;p30">
            <a:extLst>
              <a:ext uri="{FF2B5EF4-FFF2-40B4-BE49-F238E27FC236}">
                <a16:creationId xmlns:a16="http://schemas.microsoft.com/office/drawing/2014/main" id="{102E8496-1353-41DC-A8AA-F5A86345058E}"/>
              </a:ext>
            </a:extLst>
          </p:cNvPr>
          <p:cNvSpPr txBox="1">
            <a:spLocks/>
          </p:cNvSpPr>
          <p:nvPr/>
        </p:nvSpPr>
        <p:spPr>
          <a:xfrm>
            <a:off x="5900554" y="3237273"/>
            <a:ext cx="123003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48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s" sz="4000" dirty="0"/>
              <a:t>2010</a:t>
            </a:r>
          </a:p>
        </p:txBody>
      </p:sp>
      <p:sp>
        <p:nvSpPr>
          <p:cNvPr id="26" name="Google Shape;168;p30">
            <a:extLst>
              <a:ext uri="{FF2B5EF4-FFF2-40B4-BE49-F238E27FC236}">
                <a16:creationId xmlns:a16="http://schemas.microsoft.com/office/drawing/2014/main" id="{CDFD3661-6494-459C-A245-51107045B14C}"/>
              </a:ext>
            </a:extLst>
          </p:cNvPr>
          <p:cNvSpPr txBox="1">
            <a:spLocks/>
          </p:cNvSpPr>
          <p:nvPr/>
        </p:nvSpPr>
        <p:spPr>
          <a:xfrm>
            <a:off x="5858814" y="3615350"/>
            <a:ext cx="150245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erif Display"/>
              <a:buNone/>
              <a:defRPr sz="12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en-IN" dirty="0"/>
              <a:t>Pioneering Digital Commerce</a:t>
            </a:r>
          </a:p>
        </p:txBody>
      </p:sp>
      <p:sp>
        <p:nvSpPr>
          <p:cNvPr id="27" name="Google Shape;169;p30">
            <a:extLst>
              <a:ext uri="{FF2B5EF4-FFF2-40B4-BE49-F238E27FC236}">
                <a16:creationId xmlns:a16="http://schemas.microsoft.com/office/drawing/2014/main" id="{191CD57B-AE22-45F3-A6D1-8A09331B2695}"/>
              </a:ext>
            </a:extLst>
          </p:cNvPr>
          <p:cNvSpPr txBox="1">
            <a:spLocks/>
          </p:cNvSpPr>
          <p:nvPr/>
        </p:nvSpPr>
        <p:spPr>
          <a:xfrm>
            <a:off x="5776176" y="4025742"/>
            <a:ext cx="1350759" cy="909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Open Sans Light"/>
              <a:buNone/>
              <a:defRPr sz="10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indent="0" algn="just">
              <a:buSzPts val="1100"/>
              <a:buFont typeface="Arial"/>
              <a:buNone/>
            </a:pPr>
            <a:r>
              <a:rPr lang="en-US" dirty="0"/>
              <a:t>Created  American Express app in 2010 to give customers more ways to experience our service.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58"/>
          <p:cNvSpPr/>
          <p:nvPr/>
        </p:nvSpPr>
        <p:spPr>
          <a:xfrm>
            <a:off x="6690214" y="-513900"/>
            <a:ext cx="4790700" cy="17517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58"/>
          <p:cNvSpPr/>
          <p:nvPr/>
        </p:nvSpPr>
        <p:spPr>
          <a:xfrm>
            <a:off x="-215401" y="1695900"/>
            <a:ext cx="4549200" cy="1751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58"/>
          <p:cNvSpPr txBox="1">
            <a:spLocks noGrp="1"/>
          </p:cNvSpPr>
          <p:nvPr>
            <p:ph type="subTitle" idx="1"/>
          </p:nvPr>
        </p:nvSpPr>
        <p:spPr>
          <a:xfrm flipH="1">
            <a:off x="1006619" y="344760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b="1" dirty="0">
              <a:solidFill>
                <a:schemeClr val="bg1">
                  <a:lumMod val="9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bg1">
                    <a:lumMod val="90000"/>
                  </a:schemeClr>
                </a:solidFill>
              </a:rPr>
              <a:t>The more you use your card the more money American Express makes.</a:t>
            </a:r>
            <a:endParaRPr b="1" dirty="0">
              <a:solidFill>
                <a:schemeClr val="bg1">
                  <a:lumMod val="90000"/>
                </a:schemeClr>
              </a:solidFill>
            </a:endParaRPr>
          </a:p>
        </p:txBody>
      </p:sp>
      <p:sp>
        <p:nvSpPr>
          <p:cNvPr id="783" name="Google Shape;783;p58"/>
          <p:cNvSpPr txBox="1">
            <a:spLocks noGrp="1"/>
          </p:cNvSpPr>
          <p:nvPr>
            <p:ph type="title"/>
          </p:nvPr>
        </p:nvSpPr>
        <p:spPr>
          <a:xfrm>
            <a:off x="312368" y="2123400"/>
            <a:ext cx="3700235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 dirty="0">
                <a:solidFill>
                  <a:srgbClr val="F3F3F3"/>
                </a:solidFill>
              </a:rPr>
              <a:t>“ Spend – Centric ”</a:t>
            </a:r>
            <a:endParaRPr sz="3200" dirty="0">
              <a:solidFill>
                <a:srgbClr val="F3F3F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951E68-4136-4AC3-8C6C-22DEF27E90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217" y="474953"/>
            <a:ext cx="5399942" cy="1084297"/>
          </a:xfrm>
          <a:prstGeom prst="rect">
            <a:avLst/>
          </a:prstGeom>
          <a:ln>
            <a:solidFill>
              <a:schemeClr val="bg1">
                <a:lumMod val="10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E00D96-7C69-4C35-846D-F6EDF1FE8B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0557" y="151020"/>
            <a:ext cx="1892590" cy="1461255"/>
          </a:xfrm>
          <a:prstGeom prst="rect">
            <a:avLst/>
          </a:prstGeom>
          <a:ln w="19050">
            <a:solidFill>
              <a:schemeClr val="bg1">
                <a:lumMod val="10000"/>
              </a:schemeClr>
            </a:solidFill>
          </a:ln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2A15BC6-E7DC-407C-929B-EA53BDFD45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7111175"/>
              </p:ext>
            </p:extLst>
          </p:nvPr>
        </p:nvGraphicFramePr>
        <p:xfrm>
          <a:off x="5232161" y="1902720"/>
          <a:ext cx="3456791" cy="2579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5"/>
          <p:cNvPicPr preferRelativeResize="0"/>
          <p:nvPr/>
        </p:nvPicPr>
        <p:blipFill rotWithShape="1">
          <a:blip r:embed="rId3">
            <a:alphaModFix/>
          </a:blip>
          <a:srcRect l="651" t="1526" r="661"/>
          <a:stretch/>
        </p:blipFill>
        <p:spPr>
          <a:xfrm>
            <a:off x="-20175" y="0"/>
            <a:ext cx="9164223" cy="514617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5"/>
          <p:cNvSpPr txBox="1">
            <a:spLocks noGrp="1"/>
          </p:cNvSpPr>
          <p:nvPr>
            <p:ph type="subTitle" idx="1"/>
          </p:nvPr>
        </p:nvSpPr>
        <p:spPr>
          <a:xfrm>
            <a:off x="674621" y="808168"/>
            <a:ext cx="3510103" cy="7764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400" dirty="0">
                <a:solidFill>
                  <a:srgbClr val="F3F3F3"/>
                </a:solidFill>
              </a:rPr>
              <a:t>How American Express uses Big Data in practice</a:t>
            </a:r>
            <a:endParaRPr sz="2400" dirty="0">
              <a:solidFill>
                <a:srgbClr val="F3F3F3"/>
              </a:solidFill>
            </a:endParaRPr>
          </a:p>
        </p:txBody>
      </p:sp>
      <p:sp>
        <p:nvSpPr>
          <p:cNvPr id="211" name="Google Shape;211;p35"/>
          <p:cNvSpPr/>
          <p:nvPr/>
        </p:nvSpPr>
        <p:spPr>
          <a:xfrm>
            <a:off x="4610050" y="-42600"/>
            <a:ext cx="4533900" cy="5173800"/>
          </a:xfrm>
          <a:prstGeom prst="rect">
            <a:avLst/>
          </a:prstGeom>
          <a:solidFill>
            <a:srgbClr val="F3F3F3">
              <a:alpha val="723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35"/>
          <p:cNvSpPr txBox="1">
            <a:spLocks noGrp="1"/>
          </p:cNvSpPr>
          <p:nvPr>
            <p:ph type="subTitle" idx="2"/>
          </p:nvPr>
        </p:nvSpPr>
        <p:spPr>
          <a:xfrm>
            <a:off x="674720" y="1538344"/>
            <a:ext cx="3348640" cy="2796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>
                <a:solidFill>
                  <a:schemeClr val="bg1"/>
                </a:solidFill>
              </a:rPr>
              <a:t>Data analytics</a:t>
            </a:r>
            <a:r>
              <a:rPr lang="en-US" sz="1100" dirty="0">
                <a:solidFill>
                  <a:srgbClr val="F3F3F3"/>
                </a:solidFill>
              </a:rPr>
              <a:t>, and specifically </a:t>
            </a:r>
            <a:r>
              <a:rPr lang="en-US" sz="1100" b="1" dirty="0">
                <a:solidFill>
                  <a:schemeClr val="bg1"/>
                </a:solidFill>
              </a:rPr>
              <a:t>machine learning</a:t>
            </a:r>
            <a:r>
              <a:rPr lang="en-US" sz="1100" dirty="0">
                <a:solidFill>
                  <a:srgbClr val="F3F3F3"/>
                </a:solidFill>
              </a:rPr>
              <a:t>, is at the heart of American Express’s decision making. Two areas where this is evident are </a:t>
            </a:r>
            <a:r>
              <a:rPr lang="en-US" sz="1200" b="1" dirty="0">
                <a:solidFill>
                  <a:srgbClr val="FFFFFF"/>
                </a:solidFill>
              </a:rPr>
              <a:t>detecting fraud</a:t>
            </a:r>
            <a:r>
              <a:rPr lang="en-US" sz="1100" dirty="0">
                <a:solidFill>
                  <a:srgbClr val="F3F3F3"/>
                </a:solidFill>
              </a:rPr>
              <a:t>, and </a:t>
            </a:r>
            <a:r>
              <a:rPr lang="en-US" sz="1200" b="1" dirty="0">
                <a:solidFill>
                  <a:schemeClr val="bg1"/>
                </a:solidFill>
              </a:rPr>
              <a:t>bringing merchants and customers closer together</a:t>
            </a:r>
            <a:r>
              <a:rPr lang="en-US" sz="1100" dirty="0">
                <a:solidFill>
                  <a:srgbClr val="F3F3F3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rgbClr val="F3F3F3"/>
                </a:solidFill>
              </a:rPr>
              <a:t>Credit card fraud detection and prevention now relies heavily on machine learning algorithms. AmEx’s goal is to detect fraudulent transactions as quickly as possible to minimize loss, so they employ a machine learning model that uses a variety of data sources, including card membership information, spending details, and merchant information to detect suspicious events, and make a decision in milliseconds by comparing that event to a large dataset.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85C4E0-6B60-4F4A-B503-3FF534A9A9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881" y="1136321"/>
            <a:ext cx="3360238" cy="2662343"/>
          </a:xfrm>
          <a:prstGeom prst="rect">
            <a:avLst/>
          </a:prstGeom>
          <a:ln>
            <a:solidFill>
              <a:schemeClr val="bg1">
                <a:lumMod val="10000"/>
              </a:schemeClr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/>
          <p:nvPr/>
        </p:nvSpPr>
        <p:spPr>
          <a:xfrm flipH="1">
            <a:off x="-39700" y="540000"/>
            <a:ext cx="2030700" cy="147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6" name="Google Shape;176;p31"/>
          <p:cNvPicPr preferRelativeResize="0"/>
          <p:nvPr/>
        </p:nvPicPr>
        <p:blipFill rotWithShape="1">
          <a:blip r:embed="rId3">
            <a:alphaModFix/>
          </a:blip>
          <a:srcRect t="5444" b="5444"/>
          <a:stretch/>
        </p:blipFill>
        <p:spPr>
          <a:xfrm flipH="1">
            <a:off x="4361900" y="1730775"/>
            <a:ext cx="4825200" cy="28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1"/>
          <p:cNvSpPr/>
          <p:nvPr/>
        </p:nvSpPr>
        <p:spPr>
          <a:xfrm flipH="1">
            <a:off x="578725" y="1404925"/>
            <a:ext cx="4790700" cy="2538300"/>
          </a:xfrm>
          <a:prstGeom prst="rect">
            <a:avLst/>
          </a:prstGeom>
          <a:noFill/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 flipH="1">
            <a:off x="2213264" y="402893"/>
            <a:ext cx="6751246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Fraud Detection Machine Learning Algorithms Using </a:t>
            </a:r>
            <a:r>
              <a:rPr lang="en-US" sz="3200" i="1" dirty="0">
                <a:solidFill>
                  <a:schemeClr val="tx1"/>
                </a:solidFill>
              </a:rPr>
              <a:t>Decision Tree</a:t>
            </a:r>
            <a:br>
              <a:rPr lang="en-US" sz="2800" dirty="0">
                <a:solidFill>
                  <a:schemeClr val="tx1"/>
                </a:solidFill>
              </a:rPr>
            </a:br>
            <a:endParaRPr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6F8F79-F692-4F35-BD63-A88D263DF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1800" y="1299593"/>
            <a:ext cx="5518525" cy="2918655"/>
          </a:xfrm>
          <a:prstGeom prst="rect">
            <a:avLst/>
          </a:prstGeom>
          <a:ln>
            <a:solidFill>
              <a:schemeClr val="bg1">
                <a:lumMod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39863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7"/>
          <p:cNvPicPr preferRelativeResize="0"/>
          <p:nvPr/>
        </p:nvPicPr>
        <p:blipFill rotWithShape="1">
          <a:blip r:embed="rId3">
            <a:alphaModFix/>
          </a:blip>
          <a:srcRect b="38099"/>
          <a:stretch/>
        </p:blipFill>
        <p:spPr>
          <a:xfrm flipH="1">
            <a:off x="-7502" y="0"/>
            <a:ext cx="9139252" cy="3183724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7"/>
          <p:cNvSpPr/>
          <p:nvPr/>
        </p:nvSpPr>
        <p:spPr>
          <a:xfrm>
            <a:off x="4865225" y="1567725"/>
            <a:ext cx="4926300" cy="2925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7"/>
          <p:cNvSpPr txBox="1">
            <a:spLocks noGrp="1"/>
          </p:cNvSpPr>
          <p:nvPr>
            <p:ph type="ctrTitle" idx="3"/>
          </p:nvPr>
        </p:nvSpPr>
        <p:spPr>
          <a:xfrm>
            <a:off x="5034725" y="2892024"/>
            <a:ext cx="4587300" cy="9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 dirty="0"/>
              <a:t>Thank You</a:t>
            </a:r>
            <a:endParaRPr sz="2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434343"/>
      </a:accent1>
      <a:accent2>
        <a:srgbClr val="434343"/>
      </a:accent2>
      <a:accent3>
        <a:srgbClr val="434343"/>
      </a:accent3>
      <a:accent4>
        <a:srgbClr val="434343"/>
      </a:accent4>
      <a:accent5>
        <a:srgbClr val="434343"/>
      </a:accent5>
      <a:accent6>
        <a:srgbClr val="434343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384</Words>
  <Application>Microsoft Office PowerPoint</Application>
  <PresentationFormat>On-screen Show (16:9)</PresentationFormat>
  <Paragraphs>50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Open Sans Light</vt:lpstr>
      <vt:lpstr>Arial</vt:lpstr>
      <vt:lpstr>Segoe UI Light</vt:lpstr>
      <vt:lpstr>Fira Sans Extra Condensed Medium</vt:lpstr>
      <vt:lpstr>DM Serif Display</vt:lpstr>
      <vt:lpstr>Open Sans</vt:lpstr>
      <vt:lpstr>Invesment Business Plan by Slidego</vt:lpstr>
      <vt:lpstr>Case Study</vt:lpstr>
      <vt:lpstr>Investment Business Plan</vt:lpstr>
      <vt:lpstr>American Express Profile  </vt:lpstr>
      <vt:lpstr>Arranging safe passage</vt:lpstr>
      <vt:lpstr>“ Spend – Centric ”</vt:lpstr>
      <vt:lpstr>PowerPoint Presentation</vt:lpstr>
      <vt:lpstr>Fraud Detection Machine Learning Algorithms Using Decision Tree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Investment Business Plan</dc:title>
  <dc:creator>Ritwik Gupta</dc:creator>
  <cp:lastModifiedBy>Ritwik gupta</cp:lastModifiedBy>
  <cp:revision>15</cp:revision>
  <dcterms:modified xsi:type="dcterms:W3CDTF">2021-05-22T07:17:55Z</dcterms:modified>
</cp:coreProperties>
</file>